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4" r:id="rId3"/>
    <p:sldId id="259" r:id="rId4"/>
    <p:sldId id="260" r:id="rId5"/>
    <p:sldId id="262" r:id="rId6"/>
    <p:sldId id="264" r:id="rId7"/>
    <p:sldId id="302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28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504"/>
    <a:srgbClr val="F8776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886"/>
    <p:restoredTop sz="94724"/>
  </p:normalViewPr>
  <p:slideViewPr>
    <p:cSldViewPr snapToGrid="0" snapToObjects="1">
      <p:cViewPr varScale="1">
        <p:scale>
          <a:sx n="96" d="100"/>
          <a:sy n="96" d="100"/>
        </p:scale>
        <p:origin x="-412" y="-64"/>
      </p:cViewPr>
      <p:guideLst>
        <p:guide orient="horz" pos="527"/>
        <p:guide orient="horz" pos="845"/>
        <p:guide orient="horz" pos="4065"/>
        <p:guide orient="horz" pos="3793"/>
        <p:guide orient="horz"/>
        <p:guide orient="horz" pos="2160"/>
        <p:guide pos="529"/>
        <p:guide pos="7151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pPr/>
              <a:t>2023/10/20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908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210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370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40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210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40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210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210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F607132F-F72A-B248-BEBC-89F2772C18DB}"/>
              </a:ext>
            </a:extLst>
          </p:cNvPr>
          <p:cNvGrpSpPr/>
          <p:nvPr/>
        </p:nvGrpSpPr>
        <p:grpSpPr>
          <a:xfrm>
            <a:off x="3923230" y="2305878"/>
            <a:ext cx="4576373" cy="1243337"/>
            <a:chOff x="1611960" y="2503544"/>
            <a:chExt cx="4576373" cy="1243337"/>
          </a:xfrm>
        </p:grpSpPr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BD0B50F8-6F71-244C-9CD0-8D90C1B78A8F}"/>
                </a:ext>
              </a:extLst>
            </p:cNvPr>
            <p:cNvSpPr txBox="1"/>
            <p:nvPr/>
          </p:nvSpPr>
          <p:spPr>
            <a:xfrm>
              <a:off x="1617850" y="2503544"/>
              <a:ext cx="45704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5400" b="1" spc="300" dirty="0" smtClean="0">
                  <a:ln w="9525">
                    <a:noFill/>
                  </a:ln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分流相关事宜</a:t>
              </a:r>
              <a:endParaRPr kumimoji="1" lang="zh-CN" altLang="en-US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FB966D85-DAD5-4D46-88B4-CBCE2441B14D}"/>
                </a:ext>
              </a:extLst>
            </p:cNvPr>
            <p:cNvSpPr txBox="1"/>
            <p:nvPr/>
          </p:nvSpPr>
          <p:spPr>
            <a:xfrm>
              <a:off x="1611960" y="3331383"/>
              <a:ext cx="18473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2100" spc="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=""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=""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4742133" y="4772657"/>
            <a:ext cx="1745995" cy="1212103"/>
            <a:chOff x="4742133" y="4772657"/>
            <a:chExt cx="1745995" cy="1212103"/>
          </a:xfrm>
        </p:grpSpPr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5306857" y="5707761"/>
              <a:ext cx="184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12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4799842" y="4772657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1600" spc="9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A023C497-7C81-EF49-9B65-1E7958624FC7}"/>
                </a:ext>
              </a:extLst>
            </p:cNvPr>
            <p:cNvSpPr txBox="1"/>
            <p:nvPr/>
          </p:nvSpPr>
          <p:spPr>
            <a:xfrm>
              <a:off x="6296987" y="4772657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1600" spc="25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4742133" y="5111211"/>
              <a:ext cx="184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2200" b="1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B517E626-BC3E-9E4C-9372-F4FCE136DB28}"/>
                </a:ext>
              </a:extLst>
            </p:cNvPr>
            <p:cNvSpPr txBox="1"/>
            <p:nvPr/>
          </p:nvSpPr>
          <p:spPr>
            <a:xfrm>
              <a:off x="6303398" y="5111211"/>
              <a:ext cx="184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2200" b="1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="" xmlns:a16="http://schemas.microsoft.com/office/drawing/2014/main" id="{46560B19-AA89-BF41-867A-BE3305BF1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727" y="5008857"/>
              <a:ext cx="149690" cy="2047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5457713" y="3244334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spc="300" dirty="0" smtClean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学术部副部长    王俞心</a:t>
            </a:r>
            <a:endParaRPr kumimoji="1" lang="zh-CN" altLang="en-US" b="1" spc="3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21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C0406F8-3394-B445-AD52-85DBE200EFE7}"/>
              </a:ext>
            </a:extLst>
          </p:cNvPr>
          <p:cNvSpPr txBox="1"/>
          <p:nvPr/>
        </p:nvSpPr>
        <p:spPr>
          <a:xfrm>
            <a:off x="4886512" y="1587570"/>
            <a:ext cx="27526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 smtClean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03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1">
            <a:extLst>
              <a:ext uri="{FF2B5EF4-FFF2-40B4-BE49-F238E27FC236}">
                <a16:creationId xmlns="" xmlns:a16="http://schemas.microsoft.com/office/drawing/2014/main" id="{9E953790-736C-7440-9767-B47AD7618FB7}"/>
              </a:ext>
            </a:extLst>
          </p:cNvPr>
          <p:cNvGrpSpPr/>
          <p:nvPr/>
        </p:nvGrpSpPr>
        <p:grpSpPr>
          <a:xfrm>
            <a:off x="3410342" y="3573006"/>
            <a:ext cx="5602147" cy="1400106"/>
            <a:chOff x="1138766" y="2958780"/>
            <a:chExt cx="5602147" cy="1400106"/>
          </a:xfrm>
        </p:grpSpPr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9AF4AD50-E506-874D-8531-8E1985F0F039}"/>
                </a:ext>
              </a:extLst>
            </p:cNvPr>
            <p:cNvSpPr txBox="1"/>
            <p:nvPr/>
          </p:nvSpPr>
          <p:spPr>
            <a:xfrm>
              <a:off x="165459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 smtClean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分流数据分析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5C0E5DED-670B-9B4B-8992-1993170D0E66}"/>
                </a:ext>
              </a:extLst>
            </p:cNvPr>
            <p:cNvSpPr txBox="1"/>
            <p:nvPr/>
          </p:nvSpPr>
          <p:spPr>
            <a:xfrm>
              <a:off x="1138766" y="3835666"/>
              <a:ext cx="5602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96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052" y="318052"/>
            <a:ext cx="4801315" cy="729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3600" dirty="0" smtClean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往届计算机类分流数据</a:t>
            </a:r>
            <a:endParaRPr kumimoji="1" lang="zh-CN" altLang="en-US" sz="3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052" y="1195268"/>
            <a:ext cx="11621069" cy="538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12192000" cy="604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C0406F8-3394-B445-AD52-85DBE200EFE7}"/>
              </a:ext>
            </a:extLst>
          </p:cNvPr>
          <p:cNvSpPr txBox="1"/>
          <p:nvPr/>
        </p:nvSpPr>
        <p:spPr>
          <a:xfrm>
            <a:off x="4886512" y="1587570"/>
            <a:ext cx="27526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 smtClean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04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1">
            <a:extLst>
              <a:ext uri="{FF2B5EF4-FFF2-40B4-BE49-F238E27FC236}">
                <a16:creationId xmlns="" xmlns:a16="http://schemas.microsoft.com/office/drawing/2014/main" id="{9E953790-736C-7440-9767-B47AD7618FB7}"/>
              </a:ext>
            </a:extLst>
          </p:cNvPr>
          <p:cNvGrpSpPr/>
          <p:nvPr/>
        </p:nvGrpSpPr>
        <p:grpSpPr>
          <a:xfrm>
            <a:off x="4033194" y="3749839"/>
            <a:ext cx="5602147" cy="1400106"/>
            <a:chOff x="1138766" y="2958780"/>
            <a:chExt cx="5602147" cy="1400106"/>
          </a:xfrm>
        </p:grpSpPr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9AF4AD50-E506-874D-8531-8E1985F0F039}"/>
                </a:ext>
              </a:extLst>
            </p:cNvPr>
            <p:cNvSpPr txBox="1"/>
            <p:nvPr/>
          </p:nvSpPr>
          <p:spPr>
            <a:xfrm>
              <a:off x="1654599" y="2958780"/>
              <a:ext cx="3839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 smtClean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一些小建议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5C0E5DED-670B-9B4B-8992-1993170D0E66}"/>
                </a:ext>
              </a:extLst>
            </p:cNvPr>
            <p:cNvSpPr txBox="1"/>
            <p:nvPr/>
          </p:nvSpPr>
          <p:spPr>
            <a:xfrm>
              <a:off x="1138766" y="3835666"/>
              <a:ext cx="5602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96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5216" y="1398104"/>
            <a:ext cx="9342622" cy="2973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 smtClean="0">
                <a:latin typeface="Segoe UI Black" pitchFamily="34" charset="0"/>
                <a:ea typeface="Source Han Sans SC Normal" panose="020B0400000000000000" pitchFamily="34" charset="-128"/>
              </a:rPr>
              <a:t>1.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一定不要错过重要的时间节点！（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例：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贴吧老哥）</a:t>
            </a:r>
            <a:endParaRPr kumimoji="1" lang="en-US" altLang="zh-CN" sz="2400" b="1" dirty="0" smtClean="0">
              <a:latin typeface="Segoe UI Black" pitchFamily="34" charset="0"/>
              <a:ea typeface="Source Han Sans SC Normal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2.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别太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摆。（小心挂</a:t>
            </a:r>
            <a:r>
              <a:rPr kumimoji="1" lang="en-US" altLang="zh-CN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10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学分收到蓝色学业预警）</a:t>
            </a:r>
            <a:endParaRPr kumimoji="1" lang="en-US" altLang="zh-CN" sz="2400" b="1" dirty="0" smtClean="0">
              <a:latin typeface="Segoe UI Black" pitchFamily="34" charset="0"/>
              <a:ea typeface="Source Han Sans SC Normal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3.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不必过于焦虑，劳逸结合，拥抱美好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大学生活，上大学</a:t>
            </a:r>
            <a:r>
              <a:rPr kumimoji="1" lang="zh-CN" altLang="en-US" sz="2400" b="1" dirty="0" smtClean="0">
                <a:latin typeface="Segoe UI Black" pitchFamily="34" charset="0"/>
                <a:ea typeface="Source Han Sans SC Normal" panose="020B0400000000000000" pitchFamily="34" charset="-128"/>
              </a:rPr>
              <a:t>≠读高四。</a:t>
            </a:r>
            <a:endParaRPr kumimoji="1" lang="en-US" altLang="zh-CN" sz="2400" b="1" dirty="0" smtClean="0">
              <a:latin typeface="Segoe UI Black" pitchFamily="34" charset="0"/>
              <a:ea typeface="Source Han Sans SC Normal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联系方式：</a:t>
            </a:r>
            <a:r>
              <a:rPr lang="en-US" altLang="zh-CN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1154843476</a:t>
            </a: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）欢迎找我闲聊</a:t>
            </a:r>
            <a:r>
              <a:rPr lang="en-US" altLang="zh-CN" sz="2400" dirty="0" smtClean="0"/>
              <a:t>\(▔▽▔)/</a:t>
            </a:r>
          </a:p>
          <a:p>
            <a:pPr>
              <a:lnSpc>
                <a:spcPct val="130000"/>
              </a:lnSpc>
            </a:pPr>
            <a:endParaRPr kumimoji="1" lang="en-US" altLang="zh-CN" sz="2400" b="1" dirty="0" smtClean="0">
              <a:latin typeface="Segoe UI Black" pitchFamily="34" charset="0"/>
              <a:ea typeface="Source Han Sans SC Normal" panose="020B0400000000000000" pitchFamily="34" charset="-128"/>
            </a:endParaRPr>
          </a:p>
          <a:p>
            <a:pPr>
              <a:lnSpc>
                <a:spcPct val="130000"/>
              </a:lnSpc>
            </a:pPr>
            <a:endParaRPr kumimoji="1" lang="en-US" altLang="zh-CN" sz="2400" b="1" dirty="0" smtClean="0">
              <a:latin typeface="Segoe UI Black" pitchFamily="34" charset="0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=""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=""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=""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86F66E5-18C0-C64B-8634-4CB8BDF5BE78}"/>
              </a:ext>
            </a:extLst>
          </p:cNvPr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4297441" y="2433859"/>
            <a:ext cx="3724096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</a:t>
            </a:r>
            <a:r>
              <a:rPr kumimoji="1" lang="zh-CN" altLang="en-US" sz="6600" b="1" spc="300" dirty="0" smtClean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大家</a:t>
            </a:r>
            <a:endParaRPr kumimoji="1" lang="zh-CN" altLang="en-US" sz="6600" b="1" spc="300" dirty="0">
              <a:ln w="9525"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00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8500" y="377687"/>
            <a:ext cx="3109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自我介绍</a:t>
            </a:r>
            <a:endParaRPr kumimoji="1" lang="zh-CN" altLang="en-US" sz="2800" b="1" spc="300" dirty="0">
              <a:gradFill>
                <a:gsLst>
                  <a:gs pos="0">
                    <a:srgbClr val="C00000"/>
                  </a:gs>
                  <a:gs pos="100000">
                    <a:srgbClr val="C00000">
                      <a:lumMod val="59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598" y="1091500"/>
            <a:ext cx="9422298" cy="473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姓名：王俞心</a:t>
            </a:r>
            <a:endParaRPr lang="en-US" altLang="zh-CN" sz="24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年级：大二</a:t>
            </a:r>
            <a:endParaRPr lang="en-US" altLang="zh-CN" sz="24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专业：寄磕（计算机科学与技术）</a:t>
            </a:r>
            <a:endParaRPr lang="en-US" altLang="zh-CN" sz="24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职务：学术部副部长</a:t>
            </a:r>
            <a:endParaRPr lang="en-US" altLang="zh-CN" sz="24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联系</a:t>
            </a: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方式：</a:t>
            </a:r>
            <a:r>
              <a:rPr lang="en-US" altLang="zh-CN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1154843476</a:t>
            </a: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24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）欢迎找我闲聊</a:t>
            </a:r>
            <a:r>
              <a:rPr lang="en-US" altLang="zh-CN" sz="2400" dirty="0" smtClean="0"/>
              <a:t>\(</a:t>
            </a:r>
            <a:r>
              <a:rPr lang="en-US" altLang="zh-CN" sz="2400" dirty="0" smtClean="0"/>
              <a:t>▔▽▔</a:t>
            </a:r>
            <a:r>
              <a:rPr lang="en-US" altLang="zh-CN" sz="2400" dirty="0" smtClean="0"/>
              <a:t>)/</a:t>
            </a:r>
          </a:p>
          <a:p>
            <a:pPr algn="just" hangingPunct="0">
              <a:lnSpc>
                <a:spcPct val="13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标 签：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计算机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大类分流排名前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7%/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校级二等奖学金获得者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重庆不吃辣会死星人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原神玩家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/BA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玩家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音游玩家（但是菜得扣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jio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动漫爱好者</a:t>
            </a: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z="20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E924214-9500-FB48-B3C4-FACEAB65FF20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4F661687-7EF2-AA4C-934D-92BEF86F8B1A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6A777946-4C71-BB46-A6E1-DB084E5AC78C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B971EE58-9354-A34F-9983-C70F842E8B7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5F73072-5CD4-8F4C-BD23-C26EFE2ACEA1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58FF06EA-9BF8-7F40-AE00-A506C419620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="" xmlns:a16="http://schemas.microsoft.com/office/drawing/2014/main" id="{82E8DECF-434E-764A-8E8E-0836F22C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09179D28-D537-1246-897D-13EAEA90A246}"/>
              </a:ext>
            </a:extLst>
          </p:cNvPr>
          <p:cNvGrpSpPr/>
          <p:nvPr/>
        </p:nvGrpSpPr>
        <p:grpSpPr>
          <a:xfrm>
            <a:off x="868945" y="2189165"/>
            <a:ext cx="2971934" cy="1298212"/>
            <a:chOff x="1232604" y="1595937"/>
            <a:chExt cx="2971934" cy="1298212"/>
          </a:xfrm>
        </p:grpSpPr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EA705A7A-381D-5B40-B486-E22B0967C3D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0FFEC18C-CC94-9340-97F4-CAB9DEBB8A27}"/>
                </a:ext>
              </a:extLst>
            </p:cNvPr>
            <p:cNvSpPr txBox="1"/>
            <p:nvPr/>
          </p:nvSpPr>
          <p:spPr>
            <a:xfrm>
              <a:off x="1396569" y="2209855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 smtClean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分流基本介绍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2D2C04F1-4C41-C045-8535-CD3880F52C45}"/>
                </a:ext>
              </a:extLst>
            </p:cNvPr>
            <p:cNvSpPr txBox="1"/>
            <p:nvPr/>
          </p:nvSpPr>
          <p:spPr>
            <a:xfrm>
              <a:off x="1403771" y="2632539"/>
              <a:ext cx="2800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Please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input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subtitle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here</a:t>
              </a:r>
              <a:endParaRPr kumimoji="1" lang="zh-CN" altLang="en-US" sz="1050" spc="3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0589B436-F8E4-A64C-84E6-C3D6B99051E9}"/>
              </a:ext>
            </a:extLst>
          </p:cNvPr>
          <p:cNvGrpSpPr/>
          <p:nvPr/>
        </p:nvGrpSpPr>
        <p:grpSpPr>
          <a:xfrm>
            <a:off x="4337203" y="2189165"/>
            <a:ext cx="2971934" cy="1298212"/>
            <a:chOff x="1232604" y="1595937"/>
            <a:chExt cx="2971934" cy="1298212"/>
          </a:xfrm>
        </p:grpSpPr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2EF8D10A-DC0A-864F-9B3B-92C3EB5293DC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1B71A69C-4A46-E24A-A259-C1ED768D612B}"/>
                </a:ext>
              </a:extLst>
            </p:cNvPr>
            <p:cNvSpPr txBox="1"/>
            <p:nvPr/>
          </p:nvSpPr>
          <p:spPr>
            <a:xfrm>
              <a:off x="1396569" y="2209855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 smtClean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分流选择原则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9F50DA45-385A-6640-9629-C554C8CAC905}"/>
                </a:ext>
              </a:extLst>
            </p:cNvPr>
            <p:cNvSpPr txBox="1"/>
            <p:nvPr/>
          </p:nvSpPr>
          <p:spPr>
            <a:xfrm>
              <a:off x="1403771" y="2632539"/>
              <a:ext cx="2800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Please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input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subtitle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here</a:t>
              </a:r>
              <a:endParaRPr kumimoji="1" lang="zh-CN" altLang="en-US" sz="1050" spc="3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92171D82-3F72-0D45-9DD6-E0CDDEF0B041}"/>
              </a:ext>
            </a:extLst>
          </p:cNvPr>
          <p:cNvGrpSpPr/>
          <p:nvPr/>
        </p:nvGrpSpPr>
        <p:grpSpPr>
          <a:xfrm>
            <a:off x="862968" y="4113374"/>
            <a:ext cx="2971934" cy="1298212"/>
            <a:chOff x="1232604" y="1595937"/>
            <a:chExt cx="2971934" cy="1298212"/>
          </a:xfrm>
        </p:grpSpPr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B65F82A3-06E7-F246-AEC8-B30095A7A4C4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AF3B5E9D-DD90-1846-A625-2FE86DA37E0E}"/>
                </a:ext>
              </a:extLst>
            </p:cNvPr>
            <p:cNvSpPr txBox="1"/>
            <p:nvPr/>
          </p:nvSpPr>
          <p:spPr>
            <a:xfrm>
              <a:off x="1396569" y="2209855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 smtClean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分流数据分析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6C578A7C-7C7B-AB48-A5C4-680D00700F90}"/>
                </a:ext>
              </a:extLst>
            </p:cNvPr>
            <p:cNvSpPr txBox="1"/>
            <p:nvPr/>
          </p:nvSpPr>
          <p:spPr>
            <a:xfrm>
              <a:off x="1403771" y="2632539"/>
              <a:ext cx="2800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Please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input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subtitle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here</a:t>
              </a:r>
              <a:endParaRPr kumimoji="1" lang="zh-CN" altLang="en-US" sz="1050" spc="3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4B7E2A5F-DAC0-3049-89ED-1613EE3B381C}"/>
              </a:ext>
            </a:extLst>
          </p:cNvPr>
          <p:cNvGrpSpPr/>
          <p:nvPr/>
        </p:nvGrpSpPr>
        <p:grpSpPr>
          <a:xfrm>
            <a:off x="4331226" y="4113374"/>
            <a:ext cx="2971934" cy="1298212"/>
            <a:chOff x="1232604" y="1595937"/>
            <a:chExt cx="2971934" cy="1298212"/>
          </a:xfrm>
        </p:grpSpPr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A4381C1D-597B-C242-8D06-F4371BCBF34F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11A7F4F8-AC6E-6E41-93FA-6153C78FBBF0}"/>
                </a:ext>
              </a:extLst>
            </p:cNvPr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 smtClean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一些建议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1D01BDA1-6F3F-7749-93C7-7BA0D099F6B0}"/>
                </a:ext>
              </a:extLst>
            </p:cNvPr>
            <p:cNvSpPr txBox="1"/>
            <p:nvPr/>
          </p:nvSpPr>
          <p:spPr>
            <a:xfrm>
              <a:off x="1403771" y="2632539"/>
              <a:ext cx="2800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Please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input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subtitle</a:t>
              </a:r>
              <a:r>
                <a:rPr kumimoji="1" lang="zh-CN" altLang="en-US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050" spc="3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here</a:t>
              </a:r>
              <a:endParaRPr kumimoji="1" lang="zh-CN" altLang="en-US" sz="1050" spc="3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057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C0406F8-3394-B445-AD52-85DBE200EFE7}"/>
              </a:ext>
            </a:extLst>
          </p:cNvPr>
          <p:cNvSpPr txBox="1"/>
          <p:nvPr/>
        </p:nvSpPr>
        <p:spPr>
          <a:xfrm>
            <a:off x="4886512" y="1587570"/>
            <a:ext cx="27526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01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9E953790-736C-7440-9767-B47AD7618FB7}"/>
              </a:ext>
            </a:extLst>
          </p:cNvPr>
          <p:cNvGrpSpPr/>
          <p:nvPr/>
        </p:nvGrpSpPr>
        <p:grpSpPr>
          <a:xfrm>
            <a:off x="3410342" y="3573006"/>
            <a:ext cx="5602147" cy="1400106"/>
            <a:chOff x="1138766" y="2958780"/>
            <a:chExt cx="5602147" cy="1400106"/>
          </a:xfrm>
        </p:grpSpPr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9AF4AD50-E506-874D-8531-8E1985F0F039}"/>
                </a:ext>
              </a:extLst>
            </p:cNvPr>
            <p:cNvSpPr txBox="1"/>
            <p:nvPr/>
          </p:nvSpPr>
          <p:spPr>
            <a:xfrm>
              <a:off x="165459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 smtClean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分流基本介绍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5C0E5DED-670B-9B4B-8992-1993170D0E66}"/>
                </a:ext>
              </a:extLst>
            </p:cNvPr>
            <p:cNvSpPr txBox="1"/>
            <p:nvPr/>
          </p:nvSpPr>
          <p:spPr>
            <a:xfrm>
              <a:off x="1138766" y="3835666"/>
              <a:ext cx="5602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96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=""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=""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=""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00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=""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形状 12">
            <a:extLst>
              <a:ext uri="{FF2B5EF4-FFF2-40B4-BE49-F238E27FC236}">
                <a16:creationId xmlns="" xmlns:a16="http://schemas.microsoft.com/office/drawing/2014/main" id="{94BD5F88-48FE-2648-8333-1D979343CD2D}"/>
              </a:ext>
            </a:extLst>
          </p:cNvPr>
          <p:cNvSpPr/>
          <p:nvPr/>
        </p:nvSpPr>
        <p:spPr>
          <a:xfrm>
            <a:off x="2358919" y="2390805"/>
            <a:ext cx="7892778" cy="3278037"/>
          </a:xfrm>
          <a:custGeom>
            <a:avLst/>
            <a:gdLst>
              <a:gd name="connsiteX0" fmla="*/ 7477246 w 7892778"/>
              <a:gd name="connsiteY0" fmla="*/ 0 h 3278037"/>
              <a:gd name="connsiteX1" fmla="*/ 7892778 w 7892778"/>
              <a:gd name="connsiteY1" fmla="*/ 0 h 3278037"/>
              <a:gd name="connsiteX2" fmla="*/ 7892778 w 7892778"/>
              <a:gd name="connsiteY2" fmla="*/ 2781482 h 3278037"/>
              <a:gd name="connsiteX3" fmla="*/ 7892778 w 7892778"/>
              <a:gd name="connsiteY3" fmla="*/ 3278037 h 3278037"/>
              <a:gd name="connsiteX4" fmla="*/ 7396223 w 7892778"/>
              <a:gd name="connsiteY4" fmla="*/ 2781482 h 3278037"/>
              <a:gd name="connsiteX5" fmla="*/ 0 w 7892778"/>
              <a:gd name="connsiteY5" fmla="*/ 2781482 h 3278037"/>
              <a:gd name="connsiteX6" fmla="*/ 0 w 7892778"/>
              <a:gd name="connsiteY6" fmla="*/ 2384385 h 3278037"/>
              <a:gd name="connsiteX7" fmla="*/ 7477246 w 7892778"/>
              <a:gd name="connsiteY7" fmla="*/ 2384385 h 327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2778" h="3278037">
                <a:moveTo>
                  <a:pt x="7477246" y="0"/>
                </a:moveTo>
                <a:lnTo>
                  <a:pt x="7892778" y="0"/>
                </a:lnTo>
                <a:lnTo>
                  <a:pt x="7892778" y="2781482"/>
                </a:lnTo>
                <a:lnTo>
                  <a:pt x="7892778" y="3278037"/>
                </a:lnTo>
                <a:lnTo>
                  <a:pt x="7396223" y="2781482"/>
                </a:lnTo>
                <a:lnTo>
                  <a:pt x="0" y="2781482"/>
                </a:lnTo>
                <a:lnTo>
                  <a:pt x="0" y="2384385"/>
                </a:lnTo>
                <a:lnTo>
                  <a:pt x="7477246" y="2384385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4DDF8D8-0DBB-6048-A558-5EF63BC40827}"/>
              </a:ext>
            </a:extLst>
          </p:cNvPr>
          <p:cNvSpPr/>
          <p:nvPr/>
        </p:nvSpPr>
        <p:spPr>
          <a:xfrm>
            <a:off x="2047556" y="2078923"/>
            <a:ext cx="7792860" cy="26542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当初我不愿意做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任意形状 19">
            <a:extLst>
              <a:ext uri="{FF2B5EF4-FFF2-40B4-BE49-F238E27FC236}">
                <a16:creationId xmlns="" xmlns:a16="http://schemas.microsoft.com/office/drawing/2014/main" id="{F922CBC8-0FDC-A944-9966-1091B86C34CD}"/>
              </a:ext>
            </a:extLst>
          </p:cNvPr>
          <p:cNvSpPr/>
          <p:nvPr/>
        </p:nvSpPr>
        <p:spPr>
          <a:xfrm rot="5400000">
            <a:off x="4194772" y="-249186"/>
            <a:ext cx="3473735" cy="7982674"/>
          </a:xfrm>
          <a:custGeom>
            <a:avLst/>
            <a:gdLst>
              <a:gd name="connsiteX0" fmla="*/ 85637 w 3473735"/>
              <a:gd name="connsiteY0" fmla="*/ 7897037 h 7982674"/>
              <a:gd name="connsiteX1" fmla="*/ 2774639 w 3473735"/>
              <a:gd name="connsiteY1" fmla="*/ 7897037 h 7982674"/>
              <a:gd name="connsiteX2" fmla="*/ 2774639 w 3473735"/>
              <a:gd name="connsiteY2" fmla="*/ 85637 h 7982674"/>
              <a:gd name="connsiteX3" fmla="*/ 85637 w 3473735"/>
              <a:gd name="connsiteY3" fmla="*/ 85637 h 7982674"/>
              <a:gd name="connsiteX4" fmla="*/ 0 w 3473735"/>
              <a:gd name="connsiteY4" fmla="*/ 7982674 h 7982674"/>
              <a:gd name="connsiteX5" fmla="*/ 0 w 3473735"/>
              <a:gd name="connsiteY5" fmla="*/ 0 h 7982674"/>
              <a:gd name="connsiteX6" fmla="*/ 2860276 w 3473735"/>
              <a:gd name="connsiteY6" fmla="*/ 0 h 7982674"/>
              <a:gd name="connsiteX7" fmla="*/ 2860276 w 3473735"/>
              <a:gd name="connsiteY7" fmla="*/ 7369215 h 7982674"/>
              <a:gd name="connsiteX8" fmla="*/ 3473735 w 3473735"/>
              <a:gd name="connsiteY8" fmla="*/ 7982674 h 7982674"/>
              <a:gd name="connsiteX9" fmla="*/ 2860276 w 3473735"/>
              <a:gd name="connsiteY9" fmla="*/ 7982674 h 798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3735" h="7982674">
                <a:moveTo>
                  <a:pt x="85637" y="7897037"/>
                </a:moveTo>
                <a:lnTo>
                  <a:pt x="2774639" y="7897037"/>
                </a:lnTo>
                <a:lnTo>
                  <a:pt x="2774639" y="85637"/>
                </a:lnTo>
                <a:lnTo>
                  <a:pt x="85637" y="85637"/>
                </a:lnTo>
                <a:close/>
                <a:moveTo>
                  <a:pt x="0" y="7982674"/>
                </a:moveTo>
                <a:lnTo>
                  <a:pt x="0" y="0"/>
                </a:lnTo>
                <a:lnTo>
                  <a:pt x="2860276" y="0"/>
                </a:lnTo>
                <a:lnTo>
                  <a:pt x="2860276" y="7369215"/>
                </a:lnTo>
                <a:lnTo>
                  <a:pt x="3473735" y="7982674"/>
                </a:lnTo>
                <a:lnTo>
                  <a:pt x="2860276" y="7982674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C00000">
                  <a:lumMod val="8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B7F4900-131C-714A-AE31-9AC0B6BD95BD}"/>
              </a:ext>
            </a:extLst>
          </p:cNvPr>
          <p:cNvSpPr txBox="1"/>
          <p:nvPr/>
        </p:nvSpPr>
        <p:spPr>
          <a:xfrm>
            <a:off x="2047556" y="2005283"/>
            <a:ext cx="7593385" cy="35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zh-CN" altLang="en-US" sz="2800" dirty="0" smtClean="0"/>
              <a:t>    专业</a:t>
            </a:r>
            <a:r>
              <a:rPr lang="zh-CN" altLang="en-US" sz="2800" dirty="0" smtClean="0"/>
              <a:t>分流是指在大学或专业学校中，学生在完成一定阶段的学习后，根据个人兴趣、能力和职业规划，选择适合自己的专业方向继续深入学习的过程</a:t>
            </a:r>
            <a:r>
              <a:rPr lang="zh-CN" altLang="en-US" sz="2800" dirty="0" smtClean="0"/>
              <a:t>。各专业以“成绩优先，按志愿顺序”的原则进行录取（谁分高谁先得）。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endParaRPr kumimoji="1" lang="zh-CN" altLang="en-US" sz="2800" b="1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60701" y="1172817"/>
            <a:ext cx="3365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什么是专业分流？</a:t>
            </a:r>
            <a:endParaRPr lang="zh-CN" alt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2716696" y="5479018"/>
            <a:ext cx="6853159" cy="44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 smtClean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每一位大一普通班新生的必经之路，与大家的未来息息相关</a:t>
            </a:r>
            <a:endParaRPr kumimoji="1" lang="zh-CN" altLang="en-US" sz="20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10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=""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=""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00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=""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F796594-9244-D142-B9A6-80F69C2EF2C2}"/>
              </a:ext>
            </a:extLst>
          </p:cNvPr>
          <p:cNvSpPr/>
          <p:nvPr/>
        </p:nvSpPr>
        <p:spPr>
          <a:xfrm>
            <a:off x="1101072" y="1953449"/>
            <a:ext cx="9989856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spc="300" dirty="0">
                <a:solidFill>
                  <a:srgbClr val="31313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</a:t>
            </a:r>
            <a:endParaRPr lang="zh-CN" altLang="en-US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67E8ED8-D2DB-574E-92F9-BC2F3809A74D}"/>
              </a:ext>
            </a:extLst>
          </p:cNvPr>
          <p:cNvSpPr txBox="1"/>
          <p:nvPr/>
        </p:nvSpPr>
        <p:spPr>
          <a:xfrm>
            <a:off x="1415480" y="1372218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2022</a:t>
            </a:r>
            <a:r>
              <a:rPr kumimoji="1" lang="zh-CN" altLang="en-US" sz="2400" b="1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59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级计算机类分流名额表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C00000">
                      <a:lumMod val="5900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="" xmlns:a16="http://schemas.microsoft.com/office/drawing/2014/main" id="{B1F09C35-1E72-AF4C-B181-D991BC7A2FB8}"/>
              </a:ext>
            </a:extLst>
          </p:cNvPr>
          <p:cNvSpPr/>
          <p:nvPr/>
        </p:nvSpPr>
        <p:spPr>
          <a:xfrm>
            <a:off x="1128483" y="1487477"/>
            <a:ext cx="214989" cy="214989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lumMod val="5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7443" y="1953449"/>
            <a:ext cx="11617191" cy="44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693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3652" y="914400"/>
            <a:ext cx="5168348" cy="474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209" y="404191"/>
            <a:ext cx="6858000" cy="541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C0406F8-3394-B445-AD52-85DBE200EFE7}"/>
              </a:ext>
            </a:extLst>
          </p:cNvPr>
          <p:cNvSpPr txBox="1"/>
          <p:nvPr/>
        </p:nvSpPr>
        <p:spPr>
          <a:xfrm>
            <a:off x="4886512" y="1587570"/>
            <a:ext cx="27526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 smtClean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02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1">
            <a:extLst>
              <a:ext uri="{FF2B5EF4-FFF2-40B4-BE49-F238E27FC236}">
                <a16:creationId xmlns="" xmlns:a16="http://schemas.microsoft.com/office/drawing/2014/main" id="{9E953790-736C-7440-9767-B47AD7618FB7}"/>
              </a:ext>
            </a:extLst>
          </p:cNvPr>
          <p:cNvGrpSpPr/>
          <p:nvPr/>
        </p:nvGrpSpPr>
        <p:grpSpPr>
          <a:xfrm>
            <a:off x="3410342" y="3573006"/>
            <a:ext cx="5602147" cy="1400106"/>
            <a:chOff x="1138766" y="2958780"/>
            <a:chExt cx="5602147" cy="1400106"/>
          </a:xfrm>
        </p:grpSpPr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9AF4AD50-E506-874D-8531-8E1985F0F039}"/>
                </a:ext>
              </a:extLst>
            </p:cNvPr>
            <p:cNvSpPr txBox="1"/>
            <p:nvPr/>
          </p:nvSpPr>
          <p:spPr>
            <a:xfrm>
              <a:off x="165459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 smtClean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分流选择原则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5C0E5DED-670B-9B4B-8992-1993170D0E66}"/>
                </a:ext>
              </a:extLst>
            </p:cNvPr>
            <p:cNvSpPr txBox="1"/>
            <p:nvPr/>
          </p:nvSpPr>
          <p:spPr>
            <a:xfrm>
              <a:off x="1138766" y="3835666"/>
              <a:ext cx="5602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96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>
            <a:extLst>
              <a:ext uri="{FF2B5EF4-FFF2-40B4-BE49-F238E27FC236}">
                <a16:creationId xmlns=""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=""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19">
            <a:extLst>
              <a:ext uri="{FF2B5EF4-FFF2-40B4-BE49-F238E27FC236}">
                <a16:creationId xmlns=""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=""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=""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=""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00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=""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F796594-9244-D142-B9A6-80F69C2EF2C2}"/>
              </a:ext>
            </a:extLst>
          </p:cNvPr>
          <p:cNvSpPr/>
          <p:nvPr/>
        </p:nvSpPr>
        <p:spPr>
          <a:xfrm>
            <a:off x="984284" y="2027507"/>
            <a:ext cx="9989856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spc="300" dirty="0">
                <a:solidFill>
                  <a:srgbClr val="31313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</a:t>
            </a:r>
            <a:endParaRPr lang="zh-CN" altLang="en-US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1072" y="1663148"/>
            <a:ext cx="9513919" cy="2813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一看个人喜好；绝大多数人最后都能分到自己想去的专业。</a:t>
            </a:r>
            <a:endParaRPr lang="en-US" altLang="zh-CN" sz="20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二看就业前景；可以根据自己希望的就业条件选择分流专业。</a:t>
            </a:r>
            <a:endParaRPr lang="en-US" altLang="zh-CN" sz="20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三看专业知名度；大家都选的专业不会太差，但不要人云亦云。</a:t>
            </a:r>
            <a:endParaRPr lang="en-US" altLang="zh-CN" sz="20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四看个人能力</a:t>
            </a:r>
            <a:r>
              <a:rPr lang="en-US" altLang="zh-CN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*</a:t>
            </a:r>
            <a:r>
              <a:rPr lang="zh-CN" altLang="en-US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；根据专业的内卷程度和个人能力做出合理的抉择。</a:t>
            </a:r>
            <a:endParaRPr lang="en-US" altLang="zh-CN" sz="2000" spc="300" dirty="0" smtClean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 smtClean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五看课程培养方案；看自己是想辛苦一些还是轻松一些，看自己对该专业的学习内容是否感兴趣</a:t>
            </a:r>
            <a:endParaRPr lang="zh-CN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01072" y="1040296"/>
            <a:ext cx="1830950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3200" b="1" dirty="0" smtClean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五看法：</a:t>
            </a:r>
            <a:endParaRPr kumimoji="1" lang="zh-CN" altLang="en-US" sz="3200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5433" y="4476995"/>
            <a:ext cx="10028707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dirty="0" smtClean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特殊：根据自己是否有上研</a:t>
            </a:r>
            <a:r>
              <a:rPr kumimoji="1" lang="en-US" altLang="zh-CN" b="1" dirty="0" smtClean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/</a:t>
            </a:r>
            <a:r>
              <a:rPr kumimoji="1" lang="zh-CN" altLang="en-US" b="1" dirty="0" smtClean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保研需求制定对策（如大专业保研难度，小专业保研的不确定性等）</a:t>
            </a:r>
            <a:endParaRPr kumimoji="1" lang="en-US" altLang="zh-CN" b="1" dirty="0" smtClean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/>
              <a:t>对于那些有上研究生或保研需求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同学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可能需要更谨慎地选择专业。大专业通常竞争更激烈，小专业的保研可能不如大专业确定性高。在这种情况下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大家</a:t>
            </a:r>
            <a:r>
              <a:rPr lang="zh-CN" altLang="en-US" dirty="0" smtClean="0"/>
              <a:t>需要</a:t>
            </a:r>
            <a:r>
              <a:rPr lang="zh-CN" altLang="en-US" dirty="0" smtClean="0"/>
              <a:t>在保研难度和自己的实际能力之间进行权衡，以制定合理的策略。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93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525</Words>
  <Application>Microsoft Office PowerPoint</Application>
  <PresentationFormat>自定义</PresentationFormat>
  <Paragraphs>64</Paragraphs>
  <Slides>15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Manager>51P PT模 板 网</Manager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keywords>我给母校送模板 第二届</cp:keywords>
  <dc:description>www.51 ppt moban.co m</dc:description>
  <cp:lastModifiedBy>Administrator</cp:lastModifiedBy>
  <cp:revision>167</cp:revision>
  <dcterms:created xsi:type="dcterms:W3CDTF">2020-04-17T07:43:44Z</dcterms:created>
  <dcterms:modified xsi:type="dcterms:W3CDTF">2023-10-20T09:37:46Z</dcterms:modified>
</cp:coreProperties>
</file>